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Raleway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1C3A6E5-800D-467C-B9A2-8D090D6271C3}">
  <a:tblStyle styleId="{21C3A6E5-800D-467C-B9A2-8D090D6271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4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Lato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bold.fntdata"/><Relationship Id="rId10" Type="http://schemas.openxmlformats.org/officeDocument/2006/relationships/slide" Target="slides/slide4.xml"/><Relationship Id="rId32" Type="http://schemas.openxmlformats.org/officeDocument/2006/relationships/font" Target="fonts/Raleway-regular.fntdata"/><Relationship Id="rId13" Type="http://schemas.openxmlformats.org/officeDocument/2006/relationships/slide" Target="slides/slide7.xml"/><Relationship Id="rId35" Type="http://schemas.openxmlformats.org/officeDocument/2006/relationships/font" Target="fonts/Raleway-boldItalic.fntdata"/><Relationship Id="rId12" Type="http://schemas.openxmlformats.org/officeDocument/2006/relationships/slide" Target="slides/slide6.xml"/><Relationship Id="rId34" Type="http://schemas.openxmlformats.org/officeDocument/2006/relationships/font" Target="fonts/Raleway-italic.fntdata"/><Relationship Id="rId15" Type="http://schemas.openxmlformats.org/officeDocument/2006/relationships/slide" Target="slides/slide9.xml"/><Relationship Id="rId37" Type="http://schemas.openxmlformats.org/officeDocument/2006/relationships/font" Target="fonts/Roboto-bold.fntdata"/><Relationship Id="rId14" Type="http://schemas.openxmlformats.org/officeDocument/2006/relationships/slide" Target="slides/slide8.xml"/><Relationship Id="rId36" Type="http://schemas.openxmlformats.org/officeDocument/2006/relationships/font" Target="fonts/Roboto-regular.fntdata"/><Relationship Id="rId17" Type="http://schemas.openxmlformats.org/officeDocument/2006/relationships/slide" Target="slides/slide11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0.xml"/><Relationship Id="rId38" Type="http://schemas.openxmlformats.org/officeDocument/2006/relationships/font" Target="fonts/Robo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2dd890f9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f2dd890f9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f2dd890f9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f2dd890f9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f2dd890f9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f2dd890f9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f2dd890f9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f2dd890f9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f2dd890f9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f2dd890f9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f2dd890f9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f2dd890f9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ecf99a74e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ecf99a74e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f2dd890f9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f2dd890f9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f059b93a0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f059b93a0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ecf99a74e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ecf99a74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ecf99a74e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ecf99a74e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059b93a0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f059b93a0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059b93a0d_0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059b93a0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f059b93a0d_0_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f059b93a0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imdb.com" TargetMode="External"/><Relationship Id="rId4" Type="http://schemas.openxmlformats.org/officeDocument/2006/relationships/hyperlink" Target="https://www.themoviedb.org/?language=en-US" TargetMode="External"/><Relationship Id="rId5" Type="http://schemas.openxmlformats.org/officeDocument/2006/relationships/hyperlink" Target="https://www.kaggle.com/rounakbanik/the-movies-dataset" TargetMode="External"/><Relationship Id="rId6" Type="http://schemas.openxmlformats.org/officeDocument/2006/relationships/image" Target="../media/image13.png"/><Relationship Id="rId7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amaloney3/mlenv_movie_success_predictor" TargetMode="External"/><Relationship Id="rId4" Type="http://schemas.openxmlformats.org/officeDocument/2006/relationships/hyperlink" Target="https://github.com/amaloney3/mlenv_movie_success_predictor/blob/main/README.md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4587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movie do you want to watch next?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75" y="3238450"/>
            <a:ext cx="65070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predicting movie success using Movies MARK</a:t>
            </a:r>
            <a:r>
              <a:rPr b="1" baseline="30000" lang="en" sz="2500"/>
              <a:t>®</a:t>
            </a:r>
            <a:endParaRPr b="1" sz="2400"/>
          </a:p>
        </p:txBody>
      </p:sp>
      <p:sp>
        <p:nvSpPr>
          <p:cNvPr id="74" name="Google Shape;74;p13"/>
          <p:cNvSpPr txBox="1"/>
          <p:nvPr/>
        </p:nvSpPr>
        <p:spPr>
          <a:xfrm>
            <a:off x="143350" y="2110213"/>
            <a:ext cx="2698200" cy="831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Note: this yellow box format indicates working notes for the team to serve as reminders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Whatever our solution will suggest, we should summarize here.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chemeClr val="lt2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Char char="-"/>
            </a:pPr>
            <a:r>
              <a:rPr lang="en" sz="2500">
                <a:solidFill>
                  <a:schemeClr val="lt2"/>
                </a:solidFill>
              </a:rPr>
              <a:t>Internet Movies DataBase (IMDb)</a:t>
            </a:r>
            <a:endParaRPr sz="2500">
              <a:solidFill>
                <a:schemeClr val="lt2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Char char="-"/>
            </a:pPr>
            <a:r>
              <a:rPr lang="en" sz="2500">
                <a:solidFill>
                  <a:schemeClr val="lt2"/>
                </a:solidFill>
              </a:rPr>
              <a:t>The Movies DataBase (TMDB)</a:t>
            </a:r>
            <a:endParaRPr sz="2500">
              <a:solidFill>
                <a:schemeClr val="lt2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500"/>
              <a:buChar char="-"/>
            </a:pPr>
            <a:r>
              <a:rPr lang="en" sz="2500">
                <a:solidFill>
                  <a:srgbClr val="B7B7B7"/>
                </a:solidFill>
              </a:rPr>
              <a:t>Kaggle Movies DataSet (not used)</a:t>
            </a:r>
            <a:endParaRPr sz="2500">
              <a:solidFill>
                <a:srgbClr val="B7B7B7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500"/>
              <a:buChar char="-"/>
            </a:pPr>
            <a:r>
              <a:rPr lang="en" sz="2500">
                <a:solidFill>
                  <a:srgbClr val="B7B7B7"/>
                </a:solidFill>
              </a:rPr>
              <a:t>WikiPedia (not used)</a:t>
            </a:r>
            <a:endParaRPr sz="2500">
              <a:solidFill>
                <a:srgbClr val="B7B7B7"/>
              </a:solidFill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https://www.imdb.com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	  </a:t>
            </a:r>
            <a:r>
              <a:rPr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https://www.themoviedb.org/?language=en-US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	  </a:t>
            </a:r>
            <a:r>
              <a:rPr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https://www.kaggle.com/rounakbanik/the-movies-dataset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2725" y="612125"/>
            <a:ext cx="1893275" cy="1838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26800" y="198750"/>
            <a:ext cx="2661148" cy="25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 txBox="1"/>
          <p:nvPr/>
        </p:nvSpPr>
        <p:spPr>
          <a:xfrm rot="-1063602">
            <a:off x="7552821" y="168187"/>
            <a:ext cx="3461346" cy="5234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Directors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 rot="-596">
            <a:off x="7731796" y="1130338"/>
            <a:ext cx="3461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Actors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3"/>
          <p:cNvSpPr txBox="1"/>
          <p:nvPr/>
        </p:nvSpPr>
        <p:spPr>
          <a:xfrm rot="907573">
            <a:off x="7579358" y="1989414"/>
            <a:ext cx="3461634" cy="5233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Genres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 rot="852508">
            <a:off x="4800995" y="2634741"/>
            <a:ext cx="3461387" cy="5232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Budget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3"/>
          <p:cNvSpPr txBox="1"/>
          <p:nvPr/>
        </p:nvSpPr>
        <p:spPr>
          <a:xfrm rot="1473690">
            <a:off x="4598077" y="3291291"/>
            <a:ext cx="3461403" cy="5234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Revenue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3"/>
          <p:cNvSpPr txBox="1"/>
          <p:nvPr/>
        </p:nvSpPr>
        <p:spPr>
          <a:xfrm rot="1059175">
            <a:off x="5240576" y="3876907"/>
            <a:ext cx="3461499" cy="5232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User Ratings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 rot="1823536">
            <a:off x="5501410" y="3215150"/>
            <a:ext cx="3461237" cy="5233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MetaScore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 rot="143653">
            <a:off x="5083838" y="4582527"/>
            <a:ext cx="3461422" cy="5233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Critic Scores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 rot="-596">
            <a:off x="4645921" y="42438"/>
            <a:ext cx="3461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Worldwide</a:t>
            </a:r>
            <a:endParaRPr b="1" sz="2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6282275" y="2355513"/>
            <a:ext cx="346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1970+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304800" y="304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Our Data Exploration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265500" y="14735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Data</a:t>
            </a:r>
            <a:r>
              <a:rPr lang="en" sz="2500">
                <a:solidFill>
                  <a:schemeClr val="lt2"/>
                </a:solidFill>
              </a:rPr>
              <a:t> &gt;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AWS RD + S3 &gt; 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Postgres &gt;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Jupyter Notebook &gt;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Pandas &gt;</a:t>
            </a:r>
            <a:endParaRPr sz="25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</a:endParaRPr>
          </a:p>
        </p:txBody>
      </p:sp>
      <p:sp>
        <p:nvSpPr>
          <p:cNvPr id="162" name="Google Shape;162;p24"/>
          <p:cNvSpPr txBox="1"/>
          <p:nvPr/>
        </p:nvSpPr>
        <p:spPr>
          <a:xfrm>
            <a:off x="4840125" y="104350"/>
            <a:ext cx="508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55 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Catigorical Variables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24"/>
          <p:cNvSpPr txBox="1"/>
          <p:nvPr/>
        </p:nvSpPr>
        <p:spPr>
          <a:xfrm>
            <a:off x="4840125" y="997600"/>
            <a:ext cx="508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13</a:t>
            </a: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Numerical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Variables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4"/>
          <p:cNvSpPr txBox="1"/>
          <p:nvPr/>
        </p:nvSpPr>
        <p:spPr>
          <a:xfrm>
            <a:off x="5369350" y="1849050"/>
            <a:ext cx="508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Boolean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Variables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5" name="Google Shape;165;p24"/>
          <p:cNvCxnSpPr/>
          <p:nvPr/>
        </p:nvCxnSpPr>
        <p:spPr>
          <a:xfrm>
            <a:off x="4690350" y="3023250"/>
            <a:ext cx="43497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" name="Google Shape;166;p24"/>
          <p:cNvSpPr txBox="1"/>
          <p:nvPr/>
        </p:nvSpPr>
        <p:spPr>
          <a:xfrm>
            <a:off x="4909825" y="2989650"/>
            <a:ext cx="5088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70</a:t>
            </a: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Total</a:t>
            </a: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 Variables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24"/>
          <p:cNvSpPr txBox="1"/>
          <p:nvPr/>
        </p:nvSpPr>
        <p:spPr>
          <a:xfrm>
            <a:off x="4766550" y="247152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+</a:t>
            </a:r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304800" y="3048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Our Data Exploration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174" name="Google Shape;174;p25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Placeholder for </a:t>
            </a: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Technologies, languages, tools, and algorithms used throughout the project</a:t>
            </a:r>
            <a:endParaRPr sz="1500">
              <a:solidFill>
                <a:srgbClr val="2B2B2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2B2B2B"/>
                </a:solidFill>
                <a:latin typeface="Roboto"/>
                <a:ea typeface="Roboto"/>
                <a:cs typeface="Roboto"/>
                <a:sym typeface="Roboto"/>
              </a:rPr>
              <a:t>placeholder</a:t>
            </a:r>
            <a:endParaRPr/>
          </a:p>
        </p:txBody>
      </p:sp>
      <p:pic>
        <p:nvPicPr>
          <p:cNvPr id="176" name="Google Shape;17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8725" y="82675"/>
            <a:ext cx="24281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filtered data, once extracted and transformed went from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X number of entries or rows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Down to Y number of </a:t>
            </a:r>
            <a:r>
              <a:rPr lang="en"/>
              <a:t>entities</a:t>
            </a:r>
            <a:r>
              <a:rPr lang="en"/>
              <a:t> or rows</a:t>
            </a:r>
            <a:endParaRPr/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00" y="133350"/>
            <a:ext cx="48768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</a:t>
            </a:r>
            <a:r>
              <a:rPr lang="en"/>
              <a:t>slide</a:t>
            </a:r>
            <a:r>
              <a:rPr lang="en"/>
              <a:t> with missing data</a:t>
            </a:r>
            <a:endParaRPr/>
          </a:p>
        </p:txBody>
      </p:sp>
      <p:sp>
        <p:nvSpPr>
          <p:cNvPr id="190" name="Google Shape;190;p27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idx="1" type="subTitle"/>
          </p:nvPr>
        </p:nvSpPr>
        <p:spPr>
          <a:xfrm>
            <a:off x="430000" y="53574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:(</a:t>
            </a:r>
            <a:endParaRPr/>
          </a:p>
        </p:txBody>
      </p:sp>
      <p:sp>
        <p:nvSpPr>
          <p:cNvPr id="197" name="Google Shape;197;p2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POPULARITY DATA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trike="sngStrike"/>
              <a:t>BUDGET/REVENUE DATA</a:t>
            </a:r>
            <a:endParaRPr strike="sngStrike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trike="sngStrike"/>
              <a:t>AWARDS DATA</a:t>
            </a:r>
            <a:endParaRPr strike="sngStrike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28"/>
          <p:cNvPicPr preferRelativeResize="0"/>
          <p:nvPr/>
        </p:nvPicPr>
        <p:blipFill rotWithShape="1">
          <a:blip r:embed="rId3">
            <a:alphaModFix/>
          </a:blip>
          <a:srcRect b="45583" l="18912" r="8849" t="7282"/>
          <a:stretch/>
        </p:blipFill>
        <p:spPr>
          <a:xfrm>
            <a:off x="152400" y="180950"/>
            <a:ext cx="1501450" cy="1482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52400" y="1805050"/>
            <a:ext cx="1501450" cy="150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8"/>
          <p:cNvSpPr txBox="1"/>
          <p:nvPr>
            <p:ph idx="1" type="subTitle"/>
          </p:nvPr>
        </p:nvSpPr>
        <p:spPr>
          <a:xfrm>
            <a:off x="450600" y="211339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:(</a:t>
            </a:r>
            <a:endParaRPr/>
          </a:p>
        </p:txBody>
      </p:sp>
      <p:pic>
        <p:nvPicPr>
          <p:cNvPr id="201" name="Google Shape;20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458900"/>
            <a:ext cx="1501450" cy="150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/>
          <p:nvPr>
            <p:ph idx="1" type="subTitle"/>
          </p:nvPr>
        </p:nvSpPr>
        <p:spPr>
          <a:xfrm>
            <a:off x="430000" y="3614846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:)</a:t>
            </a:r>
            <a:endParaRPr/>
          </a:p>
        </p:txBody>
      </p:sp>
      <p:sp>
        <p:nvSpPr>
          <p:cNvPr id="203" name="Google Shape;203;p28"/>
          <p:cNvSpPr txBox="1"/>
          <p:nvPr>
            <p:ph idx="2" type="body"/>
          </p:nvPr>
        </p:nvSpPr>
        <p:spPr>
          <a:xfrm>
            <a:off x="4939500" y="3460675"/>
            <a:ext cx="3837000" cy="134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Is it a coincidence that our instructor is the only happy camper in the bunch? Maybe...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4587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Model Stuff</a:t>
            </a:r>
            <a:endParaRPr/>
          </a:p>
        </p:txBody>
      </p:sp>
      <p:sp>
        <p:nvSpPr>
          <p:cNvPr id="209" name="Google Shape;209;p29"/>
          <p:cNvSpPr txBox="1"/>
          <p:nvPr>
            <p:ph idx="1" type="subTitle"/>
          </p:nvPr>
        </p:nvSpPr>
        <p:spPr>
          <a:xfrm>
            <a:off x="2390275" y="3238450"/>
            <a:ext cx="65070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Movies MARK</a:t>
            </a:r>
            <a:r>
              <a:rPr b="1" baseline="30000" lang="en" sz="2500"/>
              <a:t>®</a:t>
            </a:r>
            <a:endParaRPr b="1" sz="2400"/>
          </a:p>
        </p:txBody>
      </p:sp>
      <p:sp>
        <p:nvSpPr>
          <p:cNvPr id="210" name="Google Shape;210;p29"/>
          <p:cNvSpPr txBox="1"/>
          <p:nvPr/>
        </p:nvSpPr>
        <p:spPr>
          <a:xfrm>
            <a:off x="143350" y="2110213"/>
            <a:ext cx="2698200" cy="1046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Need to add our three - four models in a visual way so we can speak to these. May need bullets from Kathy.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9999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Placeholder for Dashboard Slides + Interactive Graphs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Clever saying to finish us off on a note with a touch of humor.</a:t>
            </a:r>
            <a:r>
              <a:rPr b="0" lang="en" sz="2300"/>
              <a:t>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Some sort of</a:t>
            </a:r>
            <a:r>
              <a:rPr lang="en"/>
              <a:t> </a:t>
            </a:r>
            <a:r>
              <a:rPr lang="en">
                <a:solidFill>
                  <a:schemeClr val="accent5"/>
                </a:solidFill>
              </a:rPr>
              <a:t>summary bullet</a:t>
            </a:r>
            <a:r>
              <a:rPr lang="en"/>
              <a:t> of interest.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712150"/>
            <a:ext cx="6479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accent1"/>
                </a:solidFill>
              </a:rPr>
              <a:t>Everyone loves movies.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80" name="Google Shape;80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Streaming has reshaped cinema and the COVID-19 pandemic has left many of us wondering “what should we watch next?”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Using data-wrangling, programming, and machine learning skills, we plan to answer: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What makes movies successful?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750" y="2692400"/>
            <a:ext cx="3106226" cy="2070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283100" y="712150"/>
            <a:ext cx="87699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do we go from here?</a:t>
            </a:r>
            <a:r>
              <a:rPr lang="en"/>
              <a:t> </a:t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Char char="-"/>
            </a:pPr>
            <a:r>
              <a:rPr lang="en" sz="3600">
                <a:solidFill>
                  <a:schemeClr val="accent5"/>
                </a:solidFill>
              </a:rPr>
              <a:t>Seek Out Additional Data Sources</a:t>
            </a:r>
            <a:endParaRPr sz="3600">
              <a:solidFill>
                <a:schemeClr val="accent5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Char char="-"/>
            </a:pPr>
            <a:r>
              <a:rPr lang="en" sz="3600">
                <a:solidFill>
                  <a:schemeClr val="accent5"/>
                </a:solidFill>
              </a:rPr>
              <a:t>Natural Language Processing</a:t>
            </a:r>
            <a:endParaRPr sz="3600">
              <a:solidFill>
                <a:schemeClr val="accent5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Char char="-"/>
            </a:pPr>
            <a:r>
              <a:rPr lang="en" sz="3600">
                <a:solidFill>
                  <a:schemeClr val="accent5"/>
                </a:solidFill>
              </a:rPr>
              <a:t>Deep Dive Categorical Variables</a:t>
            </a:r>
            <a:endParaRPr sz="3600">
              <a:solidFill>
                <a:schemeClr val="accent5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Char char="-"/>
            </a:pPr>
            <a:r>
              <a:rPr lang="en" sz="3600">
                <a:solidFill>
                  <a:schemeClr val="accent5"/>
                </a:solidFill>
              </a:rPr>
              <a:t>Predicting Future Success</a:t>
            </a:r>
            <a:endParaRPr sz="36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Thank you.</a:t>
            </a:r>
            <a:endParaRPr/>
          </a:p>
        </p:txBody>
      </p:sp>
      <p:pic>
        <p:nvPicPr>
          <p:cNvPr id="231" name="Google Shape;23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750" y="2692400"/>
            <a:ext cx="3106226" cy="2070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b="0"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Link to Repository 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Lato"/>
              <a:buChar char="-"/>
            </a:pPr>
            <a:r>
              <a:rPr b="0"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Link to ReadMe.md file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Link to Profile Report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Pretty Graphs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247" name="Google Shape;247;p36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{21C3A6E5-800D-467C-B9A2-8D090D6271C3}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2020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2021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248" name="Google Shape;248;p36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49" name="Google Shape;249;p36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2020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50" name="Google Shape;250;p36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A trigger to kick us off</a:t>
            </a:r>
            <a:endParaRPr sz="1400"/>
          </a:p>
        </p:txBody>
      </p:sp>
      <p:sp>
        <p:nvSpPr>
          <p:cNvPr id="251" name="Google Shape;251;p36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August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52" name="Google Shape;252;p36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Something interesting</a:t>
            </a:r>
            <a:endParaRPr sz="1400"/>
          </a:p>
        </p:txBody>
      </p:sp>
      <p:sp>
        <p:nvSpPr>
          <p:cNvPr id="253" name="Google Shape;253;p36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54" name="Google Shape;254;p36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Timing of an event</a:t>
            </a:r>
            <a:endParaRPr sz="1400"/>
          </a:p>
        </p:txBody>
      </p:sp>
      <p:sp>
        <p:nvSpPr>
          <p:cNvPr id="255" name="Google Shape;255;p36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56" name="Google Shape;256;p36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Moment of consideration</a:t>
            </a:r>
            <a:endParaRPr sz="1400"/>
          </a:p>
        </p:txBody>
      </p:sp>
      <p:cxnSp>
        <p:nvCxnSpPr>
          <p:cNvPr id="257" name="Google Shape;257;p36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58" name="Google Shape;258;p36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59" name="Google Shape;259;p36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0047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7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7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Then, Steel discovered Movies MARK</a:t>
            </a:r>
            <a:r>
              <a:rPr b="1" baseline="30000" lang="en" sz="2500">
                <a:solidFill>
                  <a:schemeClr val="accent5"/>
                </a:solidFill>
              </a:rPr>
              <a:t>®</a:t>
            </a:r>
            <a:endParaRPr b="1" baseline="30000" sz="25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Now he can use our simple list of factors to determine if this is a movie he would be happy to watch.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7" name="Google Shape;87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Our MARK Team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9" name="Google Shape;89;p15"/>
          <p:cNvSpPr txBox="1"/>
          <p:nvPr>
            <p:ph idx="4294967295" type="body"/>
          </p:nvPr>
        </p:nvSpPr>
        <p:spPr>
          <a:xfrm>
            <a:off x="2855550" y="1377475"/>
            <a:ext cx="358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of budding Data Scientists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collaborated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virtually across Zoom and Slack (as “the_clever_crew”) to bring you this fine work.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Maggie Allen 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Presentation + GitHub + Dashboard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Andrew Malony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GitHub + Graphs + Dashboard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Rose Baumann 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Database + Data Clean-up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Kathy Morrissey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Data Clean-up + Machine Learning Model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283100" y="712150"/>
            <a:ext cx="68289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first we must ask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How do we define Movie Success</a:t>
            </a:r>
            <a:r>
              <a:rPr lang="en">
                <a:solidFill>
                  <a:schemeClr val="accent5"/>
                </a:solidFill>
              </a:rPr>
              <a:t>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 rotWithShape="1">
          <a:blip r:embed="rId3">
            <a:alphaModFix/>
          </a:blip>
          <a:srcRect b="0" l="0" r="42857" t="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4310700" y="0"/>
            <a:ext cx="2210400" cy="521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800" y="1228875"/>
            <a:ext cx="6320425" cy="284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/>
          </a:blip>
          <a:srcRect b="0" l="0" r="42857" t="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/>
          <p:nvPr/>
        </p:nvSpPr>
        <p:spPr>
          <a:xfrm>
            <a:off x="4310700" y="0"/>
            <a:ext cx="2210400" cy="521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800" y="1228875"/>
            <a:ext cx="6320425" cy="28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/>
        </p:nvSpPr>
        <p:spPr>
          <a:xfrm>
            <a:off x="1209525" y="2152950"/>
            <a:ext cx="696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sadfasdfa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18"/>
          <p:cNvSpPr txBox="1"/>
          <p:nvPr>
            <p:ph type="title"/>
          </p:nvPr>
        </p:nvSpPr>
        <p:spPr>
          <a:xfrm>
            <a:off x="481375" y="2571750"/>
            <a:ext cx="5197200" cy="25719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Popularity (Proprietary ratings, User Ratings)</a:t>
            </a:r>
            <a:endParaRPr b="0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Estimated Profitability (Revenue-Budget)</a:t>
            </a:r>
            <a:endParaRPr b="0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Awards</a:t>
            </a:r>
            <a:endParaRPr b="0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Ellen.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She is the owner of a new start up streaming service, Serenity Streaming. She’s looking to use AI and Machine Learning to help connect users with their favorite movie they have never even heard of.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Right now she’s still working out of her home office and realizes despite a ton of data, she needs a proof of concept machine learning model to get investment interest.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27950" cy="452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45583" l="18912" r="8849" t="7282"/>
          <a:stretch/>
        </p:blipFill>
        <p:spPr>
          <a:xfrm>
            <a:off x="152400" y="180950"/>
            <a:ext cx="4527950" cy="4469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265176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Sam.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Sam is a newly promoted executive at ABC Movie Productions and is interested in determining the right mix of movie genre, Director’s talents, and A-list actors are going to be the recipe for the next blockbuster.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Before him, the boomers were sitting in rooms making all the calls but he thinks data science can flip the script.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409800" y="152400"/>
            <a:ext cx="4527950" cy="452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Steel.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had a baby so he has no time to watch a bunch of bad movies. When he finally has a free evening, he wants the </a:t>
            </a:r>
            <a:r>
              <a:rPr lang="en" sz="1800">
                <a:solidFill>
                  <a:srgbClr val="000000"/>
                </a:solidFill>
              </a:rPr>
              <a:t>first movie he streams to be one he’s happy to talk about with his new baby boy</a:t>
            </a:r>
            <a:r>
              <a:rPr lang="en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Let’s see what he should look for in his next popcorn night’s entertainment...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27950" cy="452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